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03" r:id="rId3"/>
    <p:sldId id="272" r:id="rId4"/>
    <p:sldId id="273" r:id="rId5"/>
    <p:sldId id="274" r:id="rId6"/>
    <p:sldId id="275" r:id="rId7"/>
    <p:sldId id="276" r:id="rId8"/>
    <p:sldId id="288" r:id="rId9"/>
    <p:sldId id="289" r:id="rId10"/>
    <p:sldId id="290" r:id="rId11"/>
    <p:sldId id="297" r:id="rId12"/>
    <p:sldId id="304" r:id="rId13"/>
    <p:sldId id="305" r:id="rId14"/>
    <p:sldId id="291" r:id="rId15"/>
    <p:sldId id="295" r:id="rId16"/>
    <p:sldId id="306" r:id="rId17"/>
    <p:sldId id="296" r:id="rId18"/>
    <p:sldId id="293" r:id="rId19"/>
    <p:sldId id="294" r:id="rId20"/>
    <p:sldId id="263" r:id="rId21"/>
    <p:sldId id="256" r:id="rId22"/>
    <p:sldId id="271" r:id="rId23"/>
    <p:sldId id="257" r:id="rId24"/>
    <p:sldId id="258" r:id="rId25"/>
    <p:sldId id="259" r:id="rId26"/>
    <p:sldId id="260" r:id="rId27"/>
    <p:sldId id="262" r:id="rId28"/>
    <p:sldId id="261" r:id="rId29"/>
    <p:sldId id="264" r:id="rId30"/>
    <p:sldId id="265" r:id="rId31"/>
    <p:sldId id="268" r:id="rId32"/>
    <p:sldId id="266" r:id="rId33"/>
    <p:sldId id="267" r:id="rId34"/>
    <p:sldId id="269" r:id="rId35"/>
    <p:sldId id="270" r:id="rId36"/>
    <p:sldId id="299" r:id="rId37"/>
    <p:sldId id="300" r:id="rId38"/>
    <p:sldId id="302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8F7B02-1A00-473A-9107-A51074F518A7}">
          <p14:sldIdLst/>
        </p14:section>
        <p14:section name="Ideal Source" id="{0D3466CB-6CB3-45F1-B348-06D9D9EBBD78}">
          <p14:sldIdLst>
            <p14:sldId id="298"/>
            <p14:sldId id="303"/>
          </p14:sldIdLst>
        </p14:section>
        <p14:section name="Prob-feed DRA" id="{623DE804-F757-4E5E-B824-22AACCB988C8}">
          <p14:sldIdLst>
            <p14:sldId id="272"/>
            <p14:sldId id="273"/>
            <p14:sldId id="274"/>
            <p14:sldId id="275"/>
            <p14:sldId id="276"/>
            <p14:sldId id="288"/>
            <p14:sldId id="289"/>
            <p14:sldId id="290"/>
            <p14:sldId id="297"/>
            <p14:sldId id="304"/>
            <p14:sldId id="305"/>
          </p14:sldIdLst>
        </p14:section>
        <p14:section name="Aperture-feed DRA" id="{5705CD0B-4998-4993-AB48-0AE77F333EA7}">
          <p14:sldIdLst>
            <p14:sldId id="291"/>
            <p14:sldId id="295"/>
            <p14:sldId id="306"/>
            <p14:sldId id="296"/>
            <p14:sldId id="293"/>
            <p14:sldId id="294"/>
          </p14:sldIdLst>
        </p14:section>
        <p14:section name="Patch" id="{144DD063-5A44-4244-958B-B399420CE37B}">
          <p14:sldIdLst>
            <p14:sldId id="263"/>
            <p14:sldId id="256"/>
            <p14:sldId id="271"/>
            <p14:sldId id="257"/>
            <p14:sldId id="258"/>
            <p14:sldId id="259"/>
            <p14:sldId id="260"/>
            <p14:sldId id="262"/>
            <p14:sldId id="261"/>
            <p14:sldId id="264"/>
            <p14:sldId id="265"/>
            <p14:sldId id="268"/>
            <p14:sldId id="266"/>
            <p14:sldId id="267"/>
            <p14:sldId id="269"/>
            <p14:sldId id="270"/>
          </p14:sldIdLst>
        </p14:section>
        <p14:section name="Dipole" id="{0E6BA59F-BFF4-4DCC-A870-E898E58378B9}">
          <p14:sldIdLst>
            <p14:sldId id="299"/>
            <p14:sldId id="300"/>
            <p14:sldId id="302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91" y="3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9E2C-189E-6F68-D843-6E5891298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64117A-08AD-4771-6C42-694E58D28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539B21-EEB6-8207-C936-E0A0E214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CD6F2-4ED4-5E3C-FC28-F3999D991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194ED-D429-EC61-7B65-FE5175A0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5336A-F8B7-0D2E-0B48-D9898605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A059AD-6F1B-3A4F-5A5B-296E8CD13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39746-DB95-DBA3-7FE8-0FC0048BC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367A0-C423-CDD8-1C7B-90D7663D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817AB2-31A1-9406-F812-C1912B14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BF1509-0951-B6C9-790D-D91EDB444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DD7478-2F0B-D36A-55AF-2FEF8686B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93106E-41F2-0339-3448-A740A9E7A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FD0B38-5043-8A3B-45F8-F8E525BE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45734-94BE-552B-717B-58F8D29A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2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12BC1-8E54-2F7D-FE61-86D77144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5FB08-948B-BE10-EA6F-F7C9223A8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43179F-57D5-E64C-EBBF-92B17857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A76B48-CE16-9702-3B77-2B5B782F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A7E86-11A5-484A-C51B-759D8DA5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1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1FBE8-E96F-5F52-9E92-408338FB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67ED92-CF44-12F1-1F78-999B4C6E0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8947C-D664-93FD-F8DD-162C84B0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0C07B9-0621-8263-F55A-57943C0AF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FA3530-E5EB-C677-FA5A-5ED6DFBB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D0C30-406E-72AC-FAE5-1DFF0840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9F50D-6D9E-9547-49A2-CB7FE8720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6640EB-6E08-505C-CC52-051CAD0C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EA1ABC-E87D-B341-DCEA-BE1EC805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276FAD-6E96-4E13-56D5-DE5016E5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CEAF0F-3264-644D-56D9-0E80DFAC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3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44C87-610E-65B6-B152-EB51414A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9CBE2C-E9A0-E3D1-1209-29F9714AB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3332C1-DBC6-98F7-E3EF-7995452AE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538341-B9EC-4D97-7E2D-55DE40819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1B41C3-B580-32C3-FECA-15FA33D35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3D11E1-D738-CE81-F724-2AF67A3D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0FBDF3-DDB3-5E43-FAA2-90873909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CBBE1F-E8A6-C253-7B39-28ED2C99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4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52FC8-67BD-A62A-87E9-BDC9452B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1BE938-CEFE-A373-1982-DEF3045A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FD68B1-4118-15C2-8CEF-0D1E4A6B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EEE089-28EB-1F24-D814-6F37184F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2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61420F-FE18-6F6E-7E3C-4D548467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B16DF4-A1EF-1C6D-148A-D932D9A8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351843-1F83-CB61-8AD6-08E4FA81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9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F4699-C496-6A5D-7211-E623DF18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1861F-501F-47AF-3009-FA5FCC00F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6482AD-F488-ACF3-F074-16C50442E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702DDD-D49C-C94A-FF8E-44279F62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D8FA69-CD7A-0F49-ABC7-FCB6E8E3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7F29F4-4BA0-7510-81D7-4E26A885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B9CF7-4EB0-8AE4-E0E7-7343F8E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2D8068-EB09-FAD5-7760-2DB8D4393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26366F-8D0C-AEC3-AB63-748775037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CADA60-70ED-6748-2D9A-23C23770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5FC94D-E8C4-030C-D783-F4EB863E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A554EE-BAA6-1B78-6DA5-E15A6504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8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08859B-E9D9-277E-70C3-FCB93AD2C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A430D8-D403-CA42-AD47-FFDD97E1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C46EE-02D0-D5BE-94B3-5E006E083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949C8-A902-4E74-BB33-DCC04DED72A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1F3351-565A-DC93-D12A-6D86BDC64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4BF2AB-8C6E-607E-F246-9C8083177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BF305-00C5-4D3B-803B-AB759A54B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5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640927F-6C89-A52E-AC4D-EA36EEF7CF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Ideal Source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=0°,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=0°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640927F-6C89-A52E-AC4D-EA36EEF7C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50234A-2F9B-C4CC-578A-BC409D99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034" y="2020345"/>
            <a:ext cx="3793718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92ADB0-59E9-B441-9A70-D1077354F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50" y="4881540"/>
            <a:ext cx="831198" cy="8311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5E0102-AC2A-F864-A170-1A5C3B462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99" y="2435626"/>
            <a:ext cx="3177786" cy="28615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D05ECF-03ED-1C77-86A1-AA076615A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831" y="4954892"/>
            <a:ext cx="925588" cy="7663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34B78F-9CF8-18D5-A4DB-56C23184F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033" y="2435626"/>
            <a:ext cx="3148601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D4CFCD-8079-6F90-987D-EC878AAD7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365" y="4946390"/>
            <a:ext cx="925588" cy="7663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13157B-B89F-5011-DE27-433DBBEAD5C3}"/>
              </a:ext>
            </a:extLst>
          </p:cNvPr>
          <p:cNvSpPr txBox="1"/>
          <p:nvPr/>
        </p:nvSpPr>
        <p:spPr>
          <a:xfrm>
            <a:off x="1810180" y="5528072"/>
            <a:ext cx="176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Electric Dipole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DECA78-CDC4-6694-74A6-C19CF28F411F}"/>
              </a:ext>
            </a:extLst>
          </p:cNvPr>
          <p:cNvSpPr txBox="1"/>
          <p:nvPr/>
        </p:nvSpPr>
        <p:spPr>
          <a:xfrm>
            <a:off x="4980724" y="5536574"/>
            <a:ext cx="225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Electric ring current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5F3DFE-59A7-E833-99B2-6CE924EB6BB2}"/>
              </a:ext>
            </a:extLst>
          </p:cNvPr>
          <p:cNvSpPr txBox="1"/>
          <p:nvPr/>
        </p:nvSpPr>
        <p:spPr>
          <a:xfrm>
            <a:off x="8382823" y="5536574"/>
            <a:ext cx="245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Magnetic line current</a:t>
            </a:r>
          </a:p>
        </p:txBody>
      </p:sp>
    </p:spTree>
    <p:extLst>
      <p:ext uri="{BB962C8B-B14F-4D97-AF65-F5344CB8AC3E}">
        <p14:creationId xmlns:p14="http://schemas.microsoft.com/office/powerpoint/2010/main" val="360768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F605EB-B8D9-F79A-CB74-FD9F5E0D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6" y="1182255"/>
            <a:ext cx="8972261" cy="4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81F5D8-6A11-A06E-277B-5F3C1C5E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00" y="649236"/>
            <a:ext cx="7475969" cy="45374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37DF2A-4C40-5F1E-FF03-6071F7654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" y="4911210"/>
            <a:ext cx="2769419" cy="14693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2D0EC2-E049-9FAC-94A1-47378981E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9"/>
          <a:stretch/>
        </p:blipFill>
        <p:spPr>
          <a:xfrm>
            <a:off x="3008556" y="4911716"/>
            <a:ext cx="2896061" cy="14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92E886-AD63-DA7E-F0DE-0A7A8A7D4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617" y="4911716"/>
            <a:ext cx="2824253" cy="1468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099D5E-10A2-7423-94AC-0FFA2FE9B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922" y="4911716"/>
            <a:ext cx="3071127" cy="14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9AB847-7CF1-A5B0-E0F4-B11C4100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96" y="487057"/>
            <a:ext cx="8831008" cy="40606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FC9846-46EA-8F79-317A-3418BA71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40" y="4476206"/>
            <a:ext cx="2408447" cy="21814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D5816C-7F50-3F49-E5E9-296FF11CE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706" y="4476103"/>
            <a:ext cx="2399242" cy="2181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090509-5042-8D99-F428-6F212FE37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206" y="4476103"/>
            <a:ext cx="2430926" cy="218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D53E58-EF67-7DAF-F605-7F32DD8598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38" r="14575" b="6004"/>
          <a:stretch/>
        </p:blipFill>
        <p:spPr>
          <a:xfrm>
            <a:off x="9102395" y="4511924"/>
            <a:ext cx="2214565" cy="2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C29F34FE-0981-1D6B-9120-952D5B4C9E61}"/>
              </a:ext>
            </a:extLst>
          </p:cNvPr>
          <p:cNvSpPr/>
          <p:nvPr/>
        </p:nvSpPr>
        <p:spPr>
          <a:xfrm>
            <a:off x="0" y="0"/>
            <a:ext cx="12192000" cy="31544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38941F-084F-3D37-52A4-DD9CB2B6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4" y="1410871"/>
            <a:ext cx="2769419" cy="14693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359065-5D14-39B5-1DB0-1A045772B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9"/>
          <a:stretch/>
        </p:blipFill>
        <p:spPr>
          <a:xfrm>
            <a:off x="3003880" y="1411124"/>
            <a:ext cx="2896061" cy="1468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69BBA4-D4BF-DA43-C42C-F88DCF177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58" y="1411124"/>
            <a:ext cx="2824253" cy="14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F7B884-BF09-525E-12F1-A78FF4D24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229" y="1411124"/>
            <a:ext cx="3071127" cy="146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793667-65E6-301F-60BD-73A79FA77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30" y="3265581"/>
            <a:ext cx="2408447" cy="21814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ED2365-0D7C-283E-D6C6-7D12DF9B3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289" y="3265529"/>
            <a:ext cx="2399242" cy="218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E4D49C-3C8C-8BDE-FCE9-B539E032C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621" y="3265529"/>
            <a:ext cx="2430926" cy="2181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505581-A114-4652-F39E-B6F047AC1C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838" r="14575" b="6004"/>
          <a:stretch/>
        </p:blipFill>
        <p:spPr>
          <a:xfrm>
            <a:off x="9112510" y="3265529"/>
            <a:ext cx="2214565" cy="2181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E43114F-B86A-F2E8-C977-9C4183A1E569}"/>
              </a:ext>
            </a:extLst>
          </p:cNvPr>
          <p:cNvSpPr txBox="1"/>
          <p:nvPr/>
        </p:nvSpPr>
        <p:spPr>
          <a:xfrm>
            <a:off x="556399" y="928302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1 @ 3.4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2BEC91-F5DF-B138-338C-0BB359FA9C93}"/>
              </a:ext>
            </a:extLst>
          </p:cNvPr>
          <p:cNvSpPr txBox="1"/>
          <p:nvPr/>
        </p:nvSpPr>
        <p:spPr>
          <a:xfrm>
            <a:off x="3313996" y="928302"/>
            <a:ext cx="227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11 @ 4.9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7EA4D1-5E3C-DD8C-30D2-FDD87E0491E7}"/>
              </a:ext>
            </a:extLst>
          </p:cNvPr>
          <p:cNvSpPr txBox="1"/>
          <p:nvPr/>
        </p:nvSpPr>
        <p:spPr>
          <a:xfrm>
            <a:off x="6090018" y="928302"/>
            <a:ext cx="24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280 @ 5.6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BA7E01-E0DC-11CA-E9FF-5E7887A1B415}"/>
              </a:ext>
            </a:extLst>
          </p:cNvPr>
          <p:cNvSpPr txBox="1"/>
          <p:nvPr/>
        </p:nvSpPr>
        <p:spPr>
          <a:xfrm>
            <a:off x="8925562" y="928302"/>
            <a:ext cx="258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247 @ 6.45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5B567D-ED2E-9479-5057-9C3952F70DE2}"/>
              </a:ext>
            </a:extLst>
          </p:cNvPr>
          <p:cNvSpPr txBox="1"/>
          <p:nvPr/>
        </p:nvSpPr>
        <p:spPr>
          <a:xfrm>
            <a:off x="556399" y="5558160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3.35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B53D96-FB4F-3607-7BA4-4964B896198B}"/>
              </a:ext>
            </a:extLst>
          </p:cNvPr>
          <p:cNvSpPr txBox="1"/>
          <p:nvPr/>
        </p:nvSpPr>
        <p:spPr>
          <a:xfrm>
            <a:off x="3313996" y="5558160"/>
            <a:ext cx="227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4.85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F7AA12-E100-7760-0C18-45FE72C51125}"/>
              </a:ext>
            </a:extLst>
          </p:cNvPr>
          <p:cNvSpPr txBox="1"/>
          <p:nvPr/>
        </p:nvSpPr>
        <p:spPr>
          <a:xfrm>
            <a:off x="6154170" y="5558160"/>
            <a:ext cx="227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5.55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A23022-423D-89B2-26F7-F95B6D110D9C}"/>
              </a:ext>
            </a:extLst>
          </p:cNvPr>
          <p:cNvSpPr txBox="1"/>
          <p:nvPr/>
        </p:nvSpPr>
        <p:spPr>
          <a:xfrm>
            <a:off x="9081878" y="5558160"/>
            <a:ext cx="227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6.35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8FFDEC-F812-45B3-F9F4-E88AE3248E66}"/>
              </a:ext>
            </a:extLst>
          </p:cNvPr>
          <p:cNvSpPr txBox="1"/>
          <p:nvPr/>
        </p:nvSpPr>
        <p:spPr>
          <a:xfrm>
            <a:off x="143110" y="95214"/>
            <a:ext cx="7503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Mode using FEKO</a:t>
            </a:r>
            <a:endParaRPr lang="en-US" sz="4000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1E52D0-3852-3FE1-219B-82E8E57516B0}"/>
              </a:ext>
            </a:extLst>
          </p:cNvPr>
          <p:cNvSpPr txBox="1"/>
          <p:nvPr/>
        </p:nvSpPr>
        <p:spPr>
          <a:xfrm>
            <a:off x="254443" y="6054900"/>
            <a:ext cx="6721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Radiation Pattern by HFSS</a:t>
            </a:r>
            <a:endParaRPr lang="en-US" sz="4000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68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93FBB5-6E54-EFD7-2C94-09607E5B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325" y="2236072"/>
            <a:ext cx="7414903" cy="3863675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139C9C7-789D-AFD5-23B3-87EF39562575}"/>
              </a:ext>
            </a:extLst>
          </p:cNvPr>
          <p:cNvCxnSpPr>
            <a:cxnSpLocks/>
          </p:cNvCxnSpPr>
          <p:nvPr/>
        </p:nvCxnSpPr>
        <p:spPr>
          <a:xfrm>
            <a:off x="6011294" y="4213267"/>
            <a:ext cx="4981303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3EB0D33-8D72-8262-57B8-01D22D41C993}"/>
              </a:ext>
            </a:extLst>
          </p:cNvPr>
          <p:cNvSpPr txBox="1"/>
          <p:nvPr/>
        </p:nvSpPr>
        <p:spPr>
          <a:xfrm>
            <a:off x="9393448" y="4283021"/>
            <a:ext cx="184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 plane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8A9756C-7255-4041-247C-7FF2E2A77469}"/>
              </a:ext>
            </a:extLst>
          </p:cNvPr>
          <p:cNvCxnSpPr>
            <a:cxnSpLocks/>
          </p:cNvCxnSpPr>
          <p:nvPr/>
        </p:nvCxnSpPr>
        <p:spPr>
          <a:xfrm>
            <a:off x="7200897" y="2735350"/>
            <a:ext cx="1051560" cy="1337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0512F07-BADC-D22E-9F46-F48160B44F82}"/>
              </a:ext>
            </a:extLst>
          </p:cNvPr>
          <p:cNvSpPr txBox="1"/>
          <p:nvPr/>
        </p:nvSpPr>
        <p:spPr>
          <a:xfrm>
            <a:off x="6330472" y="2326788"/>
            <a:ext cx="192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 Dipole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D5F3B1-4822-0865-A178-7885C8FD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8" y="3077060"/>
            <a:ext cx="2711937" cy="1575293"/>
          </a:xfrm>
          <a:prstGeom prst="rect">
            <a:avLst/>
          </a:prstGeom>
        </p:spPr>
      </p:pic>
      <p:sp>
        <p:nvSpPr>
          <p:cNvPr id="19" name="标题 18">
            <a:extLst>
              <a:ext uri="{FF2B5EF4-FFF2-40B4-BE49-F238E27FC236}">
                <a16:creationId xmlns:a16="http://schemas.microsoft.com/office/drawing/2014/main" id="{AE58AFB7-C7BE-0F38-CCB9-DF9DA155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Aperture-feed DRA</a:t>
            </a:r>
          </a:p>
        </p:txBody>
      </p:sp>
    </p:spTree>
    <p:extLst>
      <p:ext uri="{BB962C8B-B14F-4D97-AF65-F5344CB8AC3E}">
        <p14:creationId xmlns:p14="http://schemas.microsoft.com/office/powerpoint/2010/main" val="401011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683BD6-40F9-6168-31AF-9281063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7" y="331201"/>
            <a:ext cx="10226926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1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31E3DC-1A1E-D9E3-1EF9-FA13C3A9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777010"/>
            <a:ext cx="7239627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5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C3A323-88E2-86AD-37EA-B345D72A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8" y="1040443"/>
            <a:ext cx="11789162" cy="53344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7C109A-65AF-1B5A-426B-A61650839CD3}"/>
              </a:ext>
            </a:extLst>
          </p:cNvPr>
          <p:cNvSpPr/>
          <p:nvPr/>
        </p:nvSpPr>
        <p:spPr>
          <a:xfrm>
            <a:off x="5316875" y="125822"/>
            <a:ext cx="15582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HFSS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805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FE3E03-327F-A008-3312-279FF037F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13" y="314317"/>
            <a:ext cx="3679162" cy="288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B910BA-B3BF-235D-82C5-1BC27DCE5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35"/>
          <a:stretch/>
        </p:blipFill>
        <p:spPr>
          <a:xfrm>
            <a:off x="4887604" y="314317"/>
            <a:ext cx="2951176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346AD7-4C10-D3ED-62A2-4587C3F73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86"/>
          <a:stretch/>
        </p:blipFill>
        <p:spPr>
          <a:xfrm>
            <a:off x="8389886" y="314317"/>
            <a:ext cx="2793324" cy="288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49F512-A7AF-BF78-C977-585248710430}"/>
              </a:ext>
            </a:extLst>
          </p:cNvPr>
          <p:cNvSpPr txBox="1"/>
          <p:nvPr/>
        </p:nvSpPr>
        <p:spPr>
          <a:xfrm>
            <a:off x="8778343" y="6355393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28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876137-7736-7D7B-C131-426EE25A3A98}"/>
              </a:ext>
            </a:extLst>
          </p:cNvPr>
          <p:cNvSpPr txBox="1"/>
          <p:nvPr/>
        </p:nvSpPr>
        <p:spPr>
          <a:xfrm>
            <a:off x="1636606" y="3009651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2.85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5CFCBC-324E-410D-73F2-3928FA6F5896}"/>
              </a:ext>
            </a:extLst>
          </p:cNvPr>
          <p:cNvSpPr txBox="1"/>
          <p:nvPr/>
        </p:nvSpPr>
        <p:spPr>
          <a:xfrm>
            <a:off x="4754226" y="6359017"/>
            <a:ext cx="292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6 + Mode 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75EDE2-0CDF-A6C1-8E8F-4AC0D0834B0E}"/>
              </a:ext>
            </a:extLst>
          </p:cNvPr>
          <p:cNvSpPr txBox="1"/>
          <p:nvPr/>
        </p:nvSpPr>
        <p:spPr>
          <a:xfrm>
            <a:off x="1248150" y="6240656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C89B98-3E30-2EC2-E9E1-A1B2707CA5B3}"/>
              </a:ext>
            </a:extLst>
          </p:cNvPr>
          <p:cNvSpPr txBox="1"/>
          <p:nvPr/>
        </p:nvSpPr>
        <p:spPr>
          <a:xfrm>
            <a:off x="5180823" y="3059668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4.1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E5E2C4-A497-1A75-474C-1AA72931925E}"/>
              </a:ext>
            </a:extLst>
          </p:cNvPr>
          <p:cNvSpPr txBox="1"/>
          <p:nvPr/>
        </p:nvSpPr>
        <p:spPr>
          <a:xfrm>
            <a:off x="8702676" y="3106061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4.65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65551C-A015-08F8-9927-A3855252A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541" y="3369820"/>
            <a:ext cx="2763506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EEF837-F397-4A17-8893-65EE6C72C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065" y="3429000"/>
            <a:ext cx="3074021" cy="28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B8732E-9B78-2EF5-736C-0A324D4F7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945" y="3475393"/>
            <a:ext cx="29163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7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27C281-4A9E-6BA4-7A09-8DB3DF99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48" y="3882269"/>
            <a:ext cx="2758992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DB732C-E4E9-F078-4AFF-C4F42525D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09"/>
          <a:stretch/>
        </p:blipFill>
        <p:spPr>
          <a:xfrm>
            <a:off x="686051" y="1269000"/>
            <a:ext cx="2076548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57FF71-ED0E-2B96-82B4-255E3807A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708" y="1269000"/>
            <a:ext cx="2375000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9AB3F4-73A4-AFAE-AEEB-2B3F6F6BE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831" y="1269000"/>
            <a:ext cx="2659221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52E44D-209C-4A1E-30C5-1E72E3E54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817" y="1269000"/>
            <a:ext cx="2572258" cy="216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A7F0B8-C07B-9AE1-BEBC-0C6C8DD669B5}"/>
              </a:ext>
            </a:extLst>
          </p:cNvPr>
          <p:cNvSpPr txBox="1"/>
          <p:nvPr/>
        </p:nvSpPr>
        <p:spPr>
          <a:xfrm>
            <a:off x="686051" y="899668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5.65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59B03C-57B2-02B9-D42D-15F36DAD7C26}"/>
              </a:ext>
            </a:extLst>
          </p:cNvPr>
          <p:cNvSpPr txBox="1"/>
          <p:nvPr/>
        </p:nvSpPr>
        <p:spPr>
          <a:xfrm>
            <a:off x="3477441" y="899668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5.95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D580E8-E917-9CD2-7B35-4470203039B7}"/>
              </a:ext>
            </a:extLst>
          </p:cNvPr>
          <p:cNvSpPr txBox="1"/>
          <p:nvPr/>
        </p:nvSpPr>
        <p:spPr>
          <a:xfrm>
            <a:off x="6418140" y="937187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6.7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38F18D-CB1E-BDA4-9F23-561DE7E3B762}"/>
              </a:ext>
            </a:extLst>
          </p:cNvPr>
          <p:cNvSpPr txBox="1"/>
          <p:nvPr/>
        </p:nvSpPr>
        <p:spPr>
          <a:xfrm>
            <a:off x="9157191" y="899668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 7.15 GHz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35483C-B34B-89D3-8732-1C0C4EC8E1E3}"/>
              </a:ext>
            </a:extLst>
          </p:cNvPr>
          <p:cNvSpPr txBox="1"/>
          <p:nvPr/>
        </p:nvSpPr>
        <p:spPr>
          <a:xfrm>
            <a:off x="597090" y="6135305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307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29D7D9-09A0-A411-9261-FCB3EE92DEA3}"/>
              </a:ext>
            </a:extLst>
          </p:cNvPr>
          <p:cNvSpPr txBox="1"/>
          <p:nvPr/>
        </p:nvSpPr>
        <p:spPr>
          <a:xfrm>
            <a:off x="3477441" y="6135305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33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CB022B-5F2B-23A7-0FCD-77C9D218B2E8}"/>
              </a:ext>
            </a:extLst>
          </p:cNvPr>
          <p:cNvSpPr txBox="1"/>
          <p:nvPr/>
        </p:nvSpPr>
        <p:spPr>
          <a:xfrm>
            <a:off x="6418140" y="6079274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324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D45A44-4901-CB1E-3731-3A2D96484CE1}"/>
              </a:ext>
            </a:extLst>
          </p:cNvPr>
          <p:cNvSpPr txBox="1"/>
          <p:nvPr/>
        </p:nvSpPr>
        <p:spPr>
          <a:xfrm>
            <a:off x="9140852" y="6159827"/>
            <a:ext cx="216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 338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A6AA063-44E1-53BE-95FB-1F0F13C85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786" y="3903461"/>
            <a:ext cx="2392844" cy="21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FE9B5E8-D2CD-0C7E-B1A7-674E1D077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7372" y="3793030"/>
            <a:ext cx="1925832" cy="21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6353DE9-62E5-E01D-E51A-B57901E64F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361" y="3816678"/>
            <a:ext cx="2133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729FC1-3C52-AAE1-CEC8-EB77BCFB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003" y="1927927"/>
            <a:ext cx="6071797" cy="39358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FBDD46-D560-ED7A-5472-3A3866EFC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9357"/>
            <a:ext cx="4312566" cy="139795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0B177C6F-FB50-B89E-4DB8-E5AA7A1F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Feko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provides several ideal sources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DF25A7-F866-0D9C-F216-DE4C64A60B21}"/>
              </a:ext>
            </a:extLst>
          </p:cNvPr>
          <p:cNvSpPr txBox="1"/>
          <p:nvPr/>
        </p:nvSpPr>
        <p:spPr>
          <a:xfrm>
            <a:off x="6927828" y="5916312"/>
            <a:ext cx="278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Dipole for example</a:t>
            </a:r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1A0A0E-7F41-3728-EDD6-37DE451C1E5D}"/>
              </a:ext>
            </a:extLst>
          </p:cNvPr>
          <p:cNvSpPr txBox="1"/>
          <p:nvPr/>
        </p:nvSpPr>
        <p:spPr>
          <a:xfrm>
            <a:off x="797923" y="4728755"/>
            <a:ext cx="439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supported by CST and HFSS</a:t>
            </a:r>
          </a:p>
        </p:txBody>
      </p:sp>
    </p:spTree>
    <p:extLst>
      <p:ext uri="{BB962C8B-B14F-4D97-AF65-F5344CB8AC3E}">
        <p14:creationId xmlns:p14="http://schemas.microsoft.com/office/powerpoint/2010/main" val="2680119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B57899-EE2A-0450-570F-13408D46EC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CMA of Patch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53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9EE212-3B89-575E-B271-EC1EF32D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6" y="679268"/>
            <a:ext cx="3850932" cy="3953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27CD50-3858-9467-126C-9940A537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68" y="0"/>
            <a:ext cx="4907810" cy="28470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78EC67-AA58-37F4-F2B2-18224370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668" y="2794363"/>
            <a:ext cx="3358228" cy="4063637"/>
          </a:xfrm>
          <a:prstGeom prst="rect">
            <a:avLst/>
          </a:prstGeom>
        </p:spPr>
      </p:pic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1A8032CF-ED65-802A-DDCD-B0BCB89CB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787295"/>
              </p:ext>
            </p:extLst>
          </p:nvPr>
        </p:nvGraphicFramePr>
        <p:xfrm>
          <a:off x="7519896" y="2849560"/>
          <a:ext cx="460393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983">
                  <a:extLst>
                    <a:ext uri="{9D8B030D-6E8A-4147-A177-3AD203B41FA5}">
                      <a16:colId xmlns:a16="http://schemas.microsoft.com/office/drawing/2014/main" val="829241374"/>
                    </a:ext>
                  </a:extLst>
                </a:gridCol>
                <a:gridCol w="1150983">
                  <a:extLst>
                    <a:ext uri="{9D8B030D-6E8A-4147-A177-3AD203B41FA5}">
                      <a16:colId xmlns:a16="http://schemas.microsoft.com/office/drawing/2014/main" val="123099863"/>
                    </a:ext>
                  </a:extLst>
                </a:gridCol>
                <a:gridCol w="1150983">
                  <a:extLst>
                    <a:ext uri="{9D8B030D-6E8A-4147-A177-3AD203B41FA5}">
                      <a16:colId xmlns:a16="http://schemas.microsoft.com/office/drawing/2014/main" val="400312556"/>
                    </a:ext>
                  </a:extLst>
                </a:gridCol>
                <a:gridCol w="1150983">
                  <a:extLst>
                    <a:ext uri="{9D8B030D-6E8A-4147-A177-3AD203B41FA5}">
                      <a16:colId xmlns:a16="http://schemas.microsoft.com/office/drawing/2014/main" val="697866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cap="all" baseline="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L</a:t>
                      </a:r>
                      <a:r>
                        <a:rPr lang="en-US" altLang="zh-CN" b="0" dirty="0" err="1"/>
                        <a:t>p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L/W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99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cap="all" baseline="0" dirty="0"/>
                        <a:t>B</a:t>
                      </a:r>
                      <a:endParaRPr lang="en-US" cap="all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Uh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03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7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Uh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7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367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20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74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81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cap="all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Lp-Lub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Uo+Uh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0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cap="all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49581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Uo</a:t>
                      </a:r>
                      <a:r>
                        <a:rPr lang="en-US" cap="all" baseline="0" dirty="0"/>
                        <a:t>=</a:t>
                      </a:r>
                      <a:r>
                        <a:rPr lang="en-US" dirty="0" err="1"/>
                        <a:t>Lp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Lub</a:t>
                      </a:r>
                      <a:r>
                        <a:rPr lang="en-US" cap="all" baseline="0" dirty="0"/>
                        <a:t>-</a:t>
                      </a:r>
                      <a:r>
                        <a:rPr lang="en-US" dirty="0"/>
                        <a:t>Uh=44.7-8.3-21.8=14.6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34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477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D0AB98-421B-92D7-02FA-3F52EC97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787" y="944586"/>
            <a:ext cx="5034426" cy="51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8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8E2BF7-EAAA-9F67-42B5-74ED1487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6" y="1350373"/>
            <a:ext cx="5334000" cy="4000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1AE1D6-CB77-E657-F7CC-46D99863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8750"/>
            <a:ext cx="5334000" cy="4000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407EA4-51E2-7ADE-02AD-346236EB4638}"/>
              </a:ext>
            </a:extLst>
          </p:cNvPr>
          <p:cNvSpPr txBox="1"/>
          <p:nvPr/>
        </p:nvSpPr>
        <p:spPr>
          <a:xfrm>
            <a:off x="1537656" y="3350623"/>
            <a:ext cx="15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@0.845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C4B215-6F5D-70CB-78A3-999E38A07298}"/>
              </a:ext>
            </a:extLst>
          </p:cNvPr>
          <p:cNvSpPr txBox="1"/>
          <p:nvPr/>
        </p:nvSpPr>
        <p:spPr>
          <a:xfrm>
            <a:off x="2853838" y="4350748"/>
            <a:ext cx="15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@1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F6E962-F6CC-5E23-5D4A-608FB5E771BC}"/>
              </a:ext>
            </a:extLst>
          </p:cNvPr>
          <p:cNvSpPr txBox="1"/>
          <p:nvPr/>
        </p:nvSpPr>
        <p:spPr>
          <a:xfrm>
            <a:off x="1412965" y="1244084"/>
            <a:ext cx="15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@0.815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8CF036-9EE0-AF58-7883-9EEBD70B291C}"/>
              </a:ext>
            </a:extLst>
          </p:cNvPr>
          <p:cNvSpPr txBox="1"/>
          <p:nvPr/>
        </p:nvSpPr>
        <p:spPr>
          <a:xfrm>
            <a:off x="3237147" y="2481229"/>
            <a:ext cx="15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@1.035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0399A9-FC2A-2913-787A-56CBE5CDAA82}"/>
              </a:ext>
            </a:extLst>
          </p:cNvPr>
          <p:cNvSpPr txBox="1"/>
          <p:nvPr/>
        </p:nvSpPr>
        <p:spPr>
          <a:xfrm>
            <a:off x="6959401" y="1333764"/>
            <a:ext cx="15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@0.815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F726BC-CFF5-4A7C-437F-67AC12F97909}"/>
              </a:ext>
            </a:extLst>
          </p:cNvPr>
          <p:cNvSpPr txBox="1"/>
          <p:nvPr/>
        </p:nvSpPr>
        <p:spPr>
          <a:xfrm>
            <a:off x="9051438" y="1333764"/>
            <a:ext cx="15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@1.065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endParaRPr 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481449-E8A5-8973-BEB9-494D46D723B4}"/>
              </a:ext>
            </a:extLst>
          </p:cNvPr>
          <p:cNvSpPr txBox="1"/>
          <p:nvPr/>
        </p:nvSpPr>
        <p:spPr>
          <a:xfrm>
            <a:off x="10515401" y="1613416"/>
            <a:ext cx="15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@1.125 </a:t>
            </a:r>
            <a:r>
              <a:rPr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1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E558A507-E8F2-946C-E96F-0F550136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67" y="1170594"/>
            <a:ext cx="3516734" cy="25261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0AB0E1A-1AD2-9E63-2ADC-D67B8C73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7" y="1239765"/>
            <a:ext cx="3602492" cy="22784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12BA9B-73EA-1C3B-A057-0116F83B16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416" b="14979"/>
          <a:stretch/>
        </p:blipFill>
        <p:spPr>
          <a:xfrm>
            <a:off x="648242" y="3518264"/>
            <a:ext cx="4873593" cy="28368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34C73E-103B-3981-CCEB-01D1BB97B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165" y="3518264"/>
            <a:ext cx="4873593" cy="27714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0DEBF4-50A0-F9EF-0696-D496F3DDE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977" y="139334"/>
            <a:ext cx="4267202" cy="3200402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58197A3-A7D7-E137-DD5C-EE99D5F35724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3085039" y="1739535"/>
            <a:ext cx="2115034" cy="177872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4B5FB3C-D793-C95D-6693-D7DDC7A9866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126182" y="502919"/>
            <a:ext cx="3980780" cy="30153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84D4219-389D-CBC5-EA4D-B807D8A3ED08}"/>
              </a:ext>
            </a:extLst>
          </p:cNvPr>
          <p:cNvSpPr/>
          <p:nvPr/>
        </p:nvSpPr>
        <p:spPr>
          <a:xfrm>
            <a:off x="8532124" y="6228522"/>
            <a:ext cx="11496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 1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572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C60F4CD-15C0-84A8-3195-7A7FB3D0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0" y="1491645"/>
            <a:ext cx="3650877" cy="21260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194F6D-6128-1773-DEE5-75D23785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9" y="1535184"/>
            <a:ext cx="3551345" cy="2038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0DEBF4-50A0-F9EF-0696-D496F3DDE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977" y="139334"/>
            <a:ext cx="4267202" cy="3200402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58197A3-A7D7-E137-DD5C-EE99D5F35724}"/>
              </a:ext>
            </a:extLst>
          </p:cNvPr>
          <p:cNvCxnSpPr>
            <a:cxnSpLocks/>
          </p:cNvCxnSpPr>
          <p:nvPr/>
        </p:nvCxnSpPr>
        <p:spPr>
          <a:xfrm flipH="1">
            <a:off x="3085039" y="2644519"/>
            <a:ext cx="3177216" cy="8737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4B5FB3C-D793-C95D-6693-D7DDC7A98663}"/>
              </a:ext>
            </a:extLst>
          </p:cNvPr>
          <p:cNvCxnSpPr>
            <a:cxnSpLocks/>
          </p:cNvCxnSpPr>
          <p:nvPr/>
        </p:nvCxnSpPr>
        <p:spPr>
          <a:xfrm>
            <a:off x="6530109" y="1413164"/>
            <a:ext cx="2576853" cy="21051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28A0716-EC83-B3A2-8F18-72BEE50FB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60" y="3752697"/>
            <a:ext cx="4529797" cy="26023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C33C05-0DE1-713A-6891-2D84725A2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255" y="3549503"/>
            <a:ext cx="4885850" cy="28055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DD4A922-C123-A3E2-F5C7-AEEAE6BFA7C2}"/>
              </a:ext>
            </a:extLst>
          </p:cNvPr>
          <p:cNvSpPr/>
          <p:nvPr/>
        </p:nvSpPr>
        <p:spPr>
          <a:xfrm>
            <a:off x="8130342" y="6228522"/>
            <a:ext cx="11496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 4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33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93CEE6-7369-1360-0777-06B21A8A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2291852"/>
            <a:ext cx="4795672" cy="26883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E205B0-F44E-3962-AFB1-C9771A4D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2" y="1330984"/>
            <a:ext cx="5334000" cy="40005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D3B4389-E290-15B2-FABA-AE801933AA59}"/>
              </a:ext>
            </a:extLst>
          </p:cNvPr>
          <p:cNvCxnSpPr>
            <a:cxnSpLocks/>
          </p:cNvCxnSpPr>
          <p:nvPr/>
        </p:nvCxnSpPr>
        <p:spPr>
          <a:xfrm flipV="1">
            <a:off x="4562764" y="816263"/>
            <a:ext cx="480291" cy="73891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8DBF4F2-A21D-0D4F-DA97-AF78027D7FB0}"/>
              </a:ext>
            </a:extLst>
          </p:cNvPr>
          <p:cNvSpPr/>
          <p:nvPr/>
        </p:nvSpPr>
        <p:spPr>
          <a:xfrm>
            <a:off x="8362344" y="4980217"/>
            <a:ext cx="11496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 5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FD8117-C745-5C41-85C6-D376C01F088B}"/>
              </a:ext>
            </a:extLst>
          </p:cNvPr>
          <p:cNvSpPr/>
          <p:nvPr/>
        </p:nvSpPr>
        <p:spPr>
          <a:xfrm>
            <a:off x="7688537" y="5405451"/>
            <a:ext cx="24972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not be excited</a:t>
            </a:r>
            <a:endParaRPr lang="zh-CN" altLang="en-US" sz="2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50FEAD-C366-C55D-0247-A39E9E52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80" y="379923"/>
            <a:ext cx="2942744" cy="17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8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B6F51-51D4-02AF-91EF-2EEDB91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Patch With Cu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oid (acting as inductance)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045D38-252D-E738-9433-28C1CE53A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18" y="1138147"/>
            <a:ext cx="8999803" cy="5382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60021E-523D-1B20-7464-F09FB8D1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66" y="2643857"/>
            <a:ext cx="2251548" cy="1332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9A453F-F2E7-972F-C655-0BB50E90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625" y="2661397"/>
            <a:ext cx="2211915" cy="12977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AF6742-EF2D-FB08-FBFE-7C27BE7BC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465" y="2714556"/>
            <a:ext cx="2251549" cy="1292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73B0D3-9224-D286-ADFD-2BA55BF13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366" y="4110407"/>
            <a:ext cx="2148188" cy="12765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63FA9F-05B0-048B-1D3E-844C8D9A9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979" y="4035820"/>
            <a:ext cx="1731206" cy="14256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5B9660-D715-ECF2-7678-E34B579D9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3827" y="4013962"/>
            <a:ext cx="2135242" cy="1469414"/>
          </a:xfrm>
          <a:prstGeom prst="rect">
            <a:avLst/>
          </a:prstGeom>
        </p:spPr>
      </p:pic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FA639D5D-9D26-5716-9708-20C72293C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0" y="1077486"/>
            <a:ext cx="4148977" cy="78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7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AF74146-DB89-0C70-4072-6D328125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0" y="1431559"/>
            <a:ext cx="8334834" cy="50613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FB6F51-51D4-02AF-91EF-2EEDB918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Patch Only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2D687B-0518-A64F-DC98-9C39675E5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8545" y="245052"/>
            <a:ext cx="3937270" cy="22877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CA0417-4BF5-313A-BEB0-97AC3F0B0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7" y="2532840"/>
            <a:ext cx="2059176" cy="16662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267D26-87F8-4DD9-7D9B-8F4DF7F59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875" y="2532840"/>
            <a:ext cx="1885910" cy="1666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D682CB-F148-5C65-EDD1-4CEE70033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647" y="2532840"/>
            <a:ext cx="1493304" cy="1666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19AD57-30E0-D7E9-8563-889F11E4E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20" y="4336152"/>
            <a:ext cx="2753109" cy="16242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B2C7CC-F6F4-FB66-E3F5-9EDE9CC3D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641" y="4336152"/>
            <a:ext cx="2787214" cy="16242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4FB070-6C3C-3A6B-F040-E6A0DF2ADF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8855" y="4336152"/>
            <a:ext cx="2787214" cy="164540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51F1740-74E1-AE2F-99FD-FB6536DC4633}"/>
              </a:ext>
            </a:extLst>
          </p:cNvPr>
          <p:cNvSpPr txBox="1"/>
          <p:nvPr/>
        </p:nvSpPr>
        <p:spPr>
          <a:xfrm>
            <a:off x="9557468" y="4132864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不加馈电柱子，结果是跟</a:t>
            </a:r>
            <a:r>
              <a:rPr lang="en-US" altLang="zh-CN" dirty="0"/>
              <a:t>cable</a:t>
            </a:r>
            <a:r>
              <a:rPr lang="zh-CN" altLang="en-US" dirty="0"/>
              <a:t>馈电是不一致的，因为柱子相当于一个电感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73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173AE6-AF29-810B-19A9-264C83B94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CP Patch Antenna</a:t>
            </a:r>
            <a:endParaRPr 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0FC216E-4A99-C78D-4444-6DD6B32CA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9A04E-448F-ECE5-E556-268C37B3C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Characteristic Mode Analysis (CMA) 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39783D-A797-BCE9-40CF-C3F7875ED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4474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Kai FU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15-2-2023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ece.kaifu@my.cityu.edu.hk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40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305FC1B-53CE-079A-C064-109134749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270" y="452844"/>
            <a:ext cx="2682718" cy="2665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CFD43C-FB26-7EC3-8239-45B394D2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46" y="3231830"/>
            <a:ext cx="4216765" cy="31625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46AC39-FC23-738C-95BD-96242EE1A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31830"/>
            <a:ext cx="4219200" cy="316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73A15BC-88C3-9DD9-6B99-EF78AD456BA5}"/>
              </a:ext>
            </a:extLst>
          </p:cNvPr>
          <p:cNvSpPr txBox="1"/>
          <p:nvPr/>
        </p:nvSpPr>
        <p:spPr>
          <a:xfrm>
            <a:off x="6278880" y="940524"/>
            <a:ext cx="3518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CP excitation: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current amplitude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90-degree phase difference</a:t>
            </a:r>
          </a:p>
        </p:txBody>
      </p:sp>
    </p:spTree>
    <p:extLst>
      <p:ext uri="{BB962C8B-B14F-4D97-AF65-F5344CB8AC3E}">
        <p14:creationId xmlns:p14="http://schemas.microsoft.com/office/powerpoint/2010/main" val="2466409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87C90-E763-BCB8-FA21-1865A24E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Axial Ratio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1899587-A250-A59C-EA3C-C5E57B702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830" y="1825625"/>
            <a:ext cx="63263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80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224D7A-BEFD-2AD1-7EC8-8E410E84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034" y="1809000"/>
            <a:ext cx="3280669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478991-3A30-8F46-3075-5AA9E6A2D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676" y="1809000"/>
            <a:ext cx="3254149" cy="324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DB0E41C-A62E-3055-49CD-358C988AED8F}"/>
              </a:ext>
            </a:extLst>
          </p:cNvPr>
          <p:cNvSpPr/>
          <p:nvPr/>
        </p:nvSpPr>
        <p:spPr>
          <a:xfrm>
            <a:off x="3680530" y="5100795"/>
            <a:ext cx="11496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 1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78044C-3833-F6A3-95C3-9C42B24D8523}"/>
              </a:ext>
            </a:extLst>
          </p:cNvPr>
          <p:cNvSpPr/>
          <p:nvPr/>
        </p:nvSpPr>
        <p:spPr>
          <a:xfrm>
            <a:off x="7325912" y="5100795"/>
            <a:ext cx="11496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 2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F61A81-F68C-9684-D1E1-96F02DF02CE3}"/>
              </a:ext>
            </a:extLst>
          </p:cNvPr>
          <p:cNvSpPr txBox="1"/>
          <p:nvPr/>
        </p:nvSpPr>
        <p:spPr>
          <a:xfrm>
            <a:off x="3500846" y="962125"/>
            <a:ext cx="524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It is possible to get a CP antenna if the two orthogonal modes can be excited simultaneously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072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749AD-0EFA-16E7-317E-26F43D85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Radiation Pattern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610B8B-BBFB-A36F-C9EF-D5AD6E814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255" y="2307770"/>
            <a:ext cx="4915369" cy="25080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16025A-C182-C9C0-26D4-1BADC86B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86" y="2307770"/>
            <a:ext cx="4161463" cy="2509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00583B4-1E38-78C8-24BD-F0E8E4EB96FF}"/>
              </a:ext>
            </a:extLst>
          </p:cNvPr>
          <p:cNvSpPr/>
          <p:nvPr/>
        </p:nvSpPr>
        <p:spPr>
          <a:xfrm>
            <a:off x="7458957" y="4972387"/>
            <a:ext cx="17075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Phi = 90 deg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8D68C-A98A-CF5D-517D-AB3799986E2D}"/>
              </a:ext>
            </a:extLst>
          </p:cNvPr>
          <p:cNvSpPr/>
          <p:nvPr/>
        </p:nvSpPr>
        <p:spPr>
          <a:xfrm>
            <a:off x="2898925" y="4972387"/>
            <a:ext cx="15520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Phi = 0 deg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254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B92637-ED11-CBC7-7962-CDC84014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77" y="2951531"/>
            <a:ext cx="4799990" cy="335355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52A7DC5-608A-A019-29BD-2D2A8CA7968A}"/>
              </a:ext>
            </a:extLst>
          </p:cNvPr>
          <p:cNvCxnSpPr/>
          <p:nvPr/>
        </p:nvCxnSpPr>
        <p:spPr>
          <a:xfrm>
            <a:off x="2238025" y="4511855"/>
            <a:ext cx="11059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2B79EE-6220-C8BB-0F92-CFB85D3D9A35}"/>
              </a:ext>
            </a:extLst>
          </p:cNvPr>
          <p:cNvCxnSpPr>
            <a:cxnSpLocks/>
          </p:cNvCxnSpPr>
          <p:nvPr/>
        </p:nvCxnSpPr>
        <p:spPr>
          <a:xfrm flipV="1">
            <a:off x="8638537" y="4024769"/>
            <a:ext cx="0" cy="974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F0FCA16-05BD-01A2-741C-6DA5FDEE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99" y="428956"/>
            <a:ext cx="8687602" cy="22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5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607FF-20DE-EA8D-1A53-55802B2D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Axial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without prob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79C431-B7C9-D30B-F45C-0A433C742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7608" y="2235720"/>
            <a:ext cx="2898989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7F2CF0-3DF3-F0EF-EBFA-8E941263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97" y="2235720"/>
            <a:ext cx="2935503" cy="2880000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043C729B-E084-7CBA-CA6C-8B9ABC0B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00" y="1941337"/>
            <a:ext cx="4799990" cy="335355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513493E-813F-C65D-EBF9-8152C3114D53}"/>
              </a:ext>
            </a:extLst>
          </p:cNvPr>
          <p:cNvCxnSpPr>
            <a:cxnSpLocks/>
          </p:cNvCxnSpPr>
          <p:nvPr/>
        </p:nvCxnSpPr>
        <p:spPr>
          <a:xfrm flipH="1">
            <a:off x="6871063" y="5476371"/>
            <a:ext cx="6792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0525664-ED9B-1D4C-9220-0BC6B6B1C090}"/>
              </a:ext>
            </a:extLst>
          </p:cNvPr>
          <p:cNvCxnSpPr>
            <a:cxnSpLocks/>
          </p:cNvCxnSpPr>
          <p:nvPr/>
        </p:nvCxnSpPr>
        <p:spPr>
          <a:xfrm flipV="1">
            <a:off x="10254644" y="5200270"/>
            <a:ext cx="0" cy="5522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5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5045B-460B-33A5-E4BA-38E4A0A5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Dipole (Modal Significance)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F126E1-13DF-9E45-B11B-167F18C1B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5115"/>
            <a:ext cx="2514867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5C3AEA-9AB1-3CD9-06AF-918A4637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78" y="2021092"/>
            <a:ext cx="6451039" cy="393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14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5045B-460B-33A5-E4BA-38E4A0A5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Dipole (Modal Significance)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F126E1-13DF-9E45-B11B-167F18C1B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5115"/>
            <a:ext cx="2514867" cy="43513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E0E686-9BA8-9B3C-D200-692770A4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054" y="2021584"/>
            <a:ext cx="6477758" cy="39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00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FAF66-BDCF-6E3A-891A-B255190F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S-parameter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B458D0D-EEF3-C6B8-F054-21E85586C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468" y="1825625"/>
            <a:ext cx="71550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7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B46A0FF-E443-C046-496F-09CC4B815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501" y="622669"/>
            <a:ext cx="2494883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82E1FE-5398-4946-B84E-B98032E8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54" y="622669"/>
            <a:ext cx="2108977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1F03BE-3C43-753C-B136-8251CD44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414" y="622669"/>
            <a:ext cx="1677618" cy="21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1539C1-0A76-2070-E866-D1260F15B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101" y="3601388"/>
            <a:ext cx="1870244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94B3E9-70B8-3E42-A807-C90A463D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501" y="3668599"/>
            <a:ext cx="2281244" cy="19818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02F32B-EF73-A735-C2D1-1A820B90B3BB}"/>
              </a:ext>
            </a:extLst>
          </p:cNvPr>
          <p:cNvSpPr txBox="1"/>
          <p:nvPr/>
        </p:nvSpPr>
        <p:spPr>
          <a:xfrm>
            <a:off x="1539914" y="2737281"/>
            <a:ext cx="216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 Pattern 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DB44DE-50BE-4029-D723-A41F1380ED4E}"/>
              </a:ext>
            </a:extLst>
          </p:cNvPr>
          <p:cNvSpPr txBox="1"/>
          <p:nvPr/>
        </p:nvSpPr>
        <p:spPr>
          <a:xfrm>
            <a:off x="4756293" y="2782669"/>
            <a:ext cx="216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 Pattern 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FEE8A3-D303-052F-88DF-8B4B613ADCC4}"/>
              </a:ext>
            </a:extLst>
          </p:cNvPr>
          <p:cNvSpPr txBox="1"/>
          <p:nvPr/>
        </p:nvSpPr>
        <p:spPr>
          <a:xfrm>
            <a:off x="7904468" y="2782669"/>
            <a:ext cx="216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 Pattern 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798612-4396-D93F-9354-0129DDFBA9D5}"/>
              </a:ext>
            </a:extLst>
          </p:cNvPr>
          <p:cNvSpPr txBox="1"/>
          <p:nvPr/>
        </p:nvSpPr>
        <p:spPr>
          <a:xfrm>
            <a:off x="1346501" y="5772216"/>
            <a:ext cx="216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Radiation Pattern @ 72 MHz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F4F537-8560-2376-26BC-E31056AA5081}"/>
              </a:ext>
            </a:extLst>
          </p:cNvPr>
          <p:cNvSpPr txBox="1"/>
          <p:nvPr/>
        </p:nvSpPr>
        <p:spPr>
          <a:xfrm>
            <a:off x="7904468" y="5674892"/>
            <a:ext cx="216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Radiation Pattern @ 220 MHz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0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628C1-8A6A-7607-4A02-9311ECD3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References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360F2CC-6BBC-070E-0C00-27DC9C209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868" y="2232088"/>
            <a:ext cx="9974264" cy="23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14EAA-3979-4FFB-F3DD-0288E395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Aim: Reproduce Fig. 4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5BE440B-9D61-BF91-F76E-39C02147F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841" y="1690688"/>
            <a:ext cx="5049194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56C629-80BE-454D-41EF-69E20513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83" y="1112579"/>
            <a:ext cx="3565678" cy="44944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E5850E-EC19-40DA-5408-B2A8D5DF5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394" y="5607041"/>
            <a:ext cx="5880656" cy="8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3D0AC2-B62F-5AF3-99B4-A36AE80E5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1873" y="742008"/>
            <a:ext cx="5706379" cy="3739256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BD91710-7F9A-74CD-880F-3A54D7E5A585}"/>
              </a:ext>
            </a:extLst>
          </p:cNvPr>
          <p:cNvSpPr/>
          <p:nvPr/>
        </p:nvSpPr>
        <p:spPr>
          <a:xfrm>
            <a:off x="681082" y="4868091"/>
            <a:ext cx="10829836" cy="13933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it is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 will represent it by a surrogate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infinitesimal electric dipole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it is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 will represent it by a surrogate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infinitesimal magnetic dipole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B14AA9-6940-FA18-FE6C-9E3E98B3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6" y="1323703"/>
            <a:ext cx="4807843" cy="24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8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729FC1-3C52-AAE1-CEC8-EB77BCFB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003" y="1927927"/>
            <a:ext cx="6071797" cy="39358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FBDD46-D560-ED7A-5472-3A3866EFC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9357"/>
            <a:ext cx="4312566" cy="139795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0B177C6F-FB50-B89E-4DB8-E5AA7A1F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Feko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provides several ideal sources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DF25A7-F866-0D9C-F216-DE4C64A60B21}"/>
              </a:ext>
            </a:extLst>
          </p:cNvPr>
          <p:cNvSpPr txBox="1"/>
          <p:nvPr/>
        </p:nvSpPr>
        <p:spPr>
          <a:xfrm>
            <a:off x="6927828" y="5916312"/>
            <a:ext cx="2780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Dipole for example</a:t>
            </a:r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1A0A0E-7F41-3728-EDD6-37DE451C1E5D}"/>
              </a:ext>
            </a:extLst>
          </p:cNvPr>
          <p:cNvSpPr txBox="1"/>
          <p:nvPr/>
        </p:nvSpPr>
        <p:spPr>
          <a:xfrm>
            <a:off x="797923" y="4728755"/>
            <a:ext cx="439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supported by CST and HFSS</a:t>
            </a:r>
          </a:p>
        </p:txBody>
      </p:sp>
    </p:spTree>
    <p:extLst>
      <p:ext uri="{BB962C8B-B14F-4D97-AF65-F5344CB8AC3E}">
        <p14:creationId xmlns:p14="http://schemas.microsoft.com/office/powerpoint/2010/main" val="177039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A51013A-C7E2-E1AB-773B-36F9DA609D88}"/>
              </a:ext>
            </a:extLst>
          </p:cNvPr>
          <p:cNvSpPr/>
          <p:nvPr/>
        </p:nvSpPr>
        <p:spPr>
          <a:xfrm>
            <a:off x="-18473" y="-27709"/>
            <a:ext cx="9245600" cy="4904509"/>
          </a:xfrm>
          <a:custGeom>
            <a:avLst/>
            <a:gdLst>
              <a:gd name="connsiteX0" fmla="*/ 27709 w 9245600"/>
              <a:gd name="connsiteY0" fmla="*/ 0 h 4904509"/>
              <a:gd name="connsiteX1" fmla="*/ 0 w 9245600"/>
              <a:gd name="connsiteY1" fmla="*/ 4904509 h 4904509"/>
              <a:gd name="connsiteX2" fmla="*/ 9245600 w 9245600"/>
              <a:gd name="connsiteY2" fmla="*/ 36945 h 4904509"/>
              <a:gd name="connsiteX3" fmla="*/ 27709 w 9245600"/>
              <a:gd name="connsiteY3" fmla="*/ 0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5600" h="4904509">
                <a:moveTo>
                  <a:pt x="27709" y="0"/>
                </a:moveTo>
                <a:lnTo>
                  <a:pt x="0" y="4904509"/>
                </a:lnTo>
                <a:lnTo>
                  <a:pt x="9245600" y="36945"/>
                </a:lnTo>
                <a:lnTo>
                  <a:pt x="2770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BDBBF9-8E93-B89B-9AA8-CB982442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8" y="883406"/>
            <a:ext cx="3411404" cy="17179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F63146-9479-9306-8749-9D7395784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05" t="7971"/>
          <a:stretch/>
        </p:blipFill>
        <p:spPr>
          <a:xfrm>
            <a:off x="1536755" y="4228133"/>
            <a:ext cx="4373990" cy="20537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DAFCAB-D284-0D9D-475C-1FADFEA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257" y="4434828"/>
            <a:ext cx="4820323" cy="15623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592AD6-F140-CC21-8020-6611B1EA9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938" y="1369870"/>
            <a:ext cx="3312642" cy="1717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DF019A-F935-F1E8-E775-FA12840697AD}"/>
              </a:ext>
            </a:extLst>
          </p:cNvPr>
          <p:cNvSpPr txBox="1"/>
          <p:nvPr/>
        </p:nvSpPr>
        <p:spPr>
          <a:xfrm>
            <a:off x="632978" y="350502"/>
            <a:ext cx="341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Previously</a:t>
            </a:r>
            <a:r>
              <a:rPr lang="en-US" altLang="zh-CN" dirty="0"/>
              <a:t>: draw GND manually 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71F7D4-2967-C381-D9EF-B95A47D69C73}"/>
              </a:ext>
            </a:extLst>
          </p:cNvPr>
          <p:cNvSpPr txBox="1"/>
          <p:nvPr/>
        </p:nvSpPr>
        <p:spPr>
          <a:xfrm>
            <a:off x="3357409" y="3705865"/>
            <a:ext cx="584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Construct -&gt; Planes/Arrays -&gt; Planes/Ground -&gt; PEC at Z=0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F13628-BC33-CE94-AFB1-792A14F44C0D}"/>
              </a:ext>
            </a:extLst>
          </p:cNvPr>
          <p:cNvSpPr txBox="1"/>
          <p:nvPr/>
        </p:nvSpPr>
        <p:spPr>
          <a:xfrm>
            <a:off x="7598182" y="998890"/>
            <a:ext cx="369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Now</a:t>
            </a:r>
            <a:r>
              <a:rPr lang="en-US" altLang="zh-CN" dirty="0"/>
              <a:t>: Green’s function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4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D52F05D-81DF-76FB-0A0B-4CC0049AE541}"/>
              </a:ext>
            </a:extLst>
          </p:cNvPr>
          <p:cNvSpPr/>
          <p:nvPr/>
        </p:nvSpPr>
        <p:spPr>
          <a:xfrm>
            <a:off x="-18473" y="-27709"/>
            <a:ext cx="9245600" cy="4904509"/>
          </a:xfrm>
          <a:custGeom>
            <a:avLst/>
            <a:gdLst>
              <a:gd name="connsiteX0" fmla="*/ 27709 w 9245600"/>
              <a:gd name="connsiteY0" fmla="*/ 0 h 4904509"/>
              <a:gd name="connsiteX1" fmla="*/ 0 w 9245600"/>
              <a:gd name="connsiteY1" fmla="*/ 4904509 h 4904509"/>
              <a:gd name="connsiteX2" fmla="*/ 9245600 w 9245600"/>
              <a:gd name="connsiteY2" fmla="*/ 36945 h 4904509"/>
              <a:gd name="connsiteX3" fmla="*/ 27709 w 9245600"/>
              <a:gd name="connsiteY3" fmla="*/ 0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5600" h="4904509">
                <a:moveTo>
                  <a:pt x="27709" y="0"/>
                </a:moveTo>
                <a:lnTo>
                  <a:pt x="0" y="4904509"/>
                </a:lnTo>
                <a:lnTo>
                  <a:pt x="9245600" y="36945"/>
                </a:lnTo>
                <a:lnTo>
                  <a:pt x="2770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550999-7AF6-4EE6-2141-171B6A62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329" y="1671782"/>
            <a:ext cx="5391607" cy="42487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070A4A-BFAB-50A5-7A1E-6540B355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96" y="3544800"/>
            <a:ext cx="3221177" cy="2664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5C3CFA-5307-234A-9375-D2696FCA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41" y="489527"/>
            <a:ext cx="3152679" cy="2364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6500B5-A557-18C5-4C23-4BF44660854B}"/>
              </a:ext>
            </a:extLst>
          </p:cNvPr>
          <p:cNvSpPr txBox="1"/>
          <p:nvPr/>
        </p:nvSpPr>
        <p:spPr>
          <a:xfrm>
            <a:off x="1254725" y="120195"/>
            <a:ext cx="2008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Previous results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BA956E-84DC-9B8F-FF20-D9C2B1C466EF}"/>
              </a:ext>
            </a:extLst>
          </p:cNvPr>
          <p:cNvSpPr txBox="1"/>
          <p:nvPr/>
        </p:nvSpPr>
        <p:spPr>
          <a:xfrm>
            <a:off x="7878677" y="1214704"/>
            <a:ext cx="2008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Now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78A97D-2F58-218E-75FA-D990F7A55A8B}"/>
              </a:ext>
            </a:extLst>
          </p:cNvPr>
          <p:cNvSpPr txBox="1"/>
          <p:nvPr/>
        </p:nvSpPr>
        <p:spPr>
          <a:xfrm>
            <a:off x="3517959" y="3191224"/>
            <a:ext cx="2008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0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419</Words>
  <Application>Microsoft Office PowerPoint</Application>
  <PresentationFormat>宽屏</PresentationFormat>
  <Paragraphs>120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主题​​</vt:lpstr>
      <vt:lpstr>Ideal Source (θ=0°, φ=0°)</vt:lpstr>
      <vt:lpstr>Feko provides several ideal sources</vt:lpstr>
      <vt:lpstr>Characteristic Mode Analysis (CMA) of DRA</vt:lpstr>
      <vt:lpstr>Main References</vt:lpstr>
      <vt:lpstr>Aim: Reproduce Fig. 4</vt:lpstr>
      <vt:lpstr>PowerPoint 演示文稿</vt:lpstr>
      <vt:lpstr>Feko provides several ideal sources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Aperture-feed DRA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CMA of Patch Antenna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Patch With Cuboid (acting as inductance)</vt:lpstr>
      <vt:lpstr>Patch Only</vt:lpstr>
      <vt:lpstr>CP Patch Antenna</vt:lpstr>
      <vt:lpstr>PowerPoint 演示文稿</vt:lpstr>
      <vt:lpstr>Axial Ratio</vt:lpstr>
      <vt:lpstr>PowerPoint 演示文稿</vt:lpstr>
      <vt:lpstr>Radiation Pattern</vt:lpstr>
      <vt:lpstr>PowerPoint 演示文稿</vt:lpstr>
      <vt:lpstr>Axial Ratio without prob</vt:lpstr>
      <vt:lpstr>Dipole (Modal Significance)</vt:lpstr>
      <vt:lpstr>Dipole (Modal Significance)</vt:lpstr>
      <vt:lpstr>S-parameter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FU Kai</dc:creator>
  <cp:lastModifiedBy>FU Kai</cp:lastModifiedBy>
  <cp:revision>196</cp:revision>
  <dcterms:created xsi:type="dcterms:W3CDTF">2023-02-24T05:53:15Z</dcterms:created>
  <dcterms:modified xsi:type="dcterms:W3CDTF">2023-03-07T08:16:21Z</dcterms:modified>
</cp:coreProperties>
</file>